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24" r:id="rId3"/>
    <p:sldId id="325" r:id="rId4"/>
    <p:sldId id="326" r:id="rId5"/>
    <p:sldId id="280" r:id="rId6"/>
    <p:sldId id="327" r:id="rId7"/>
    <p:sldId id="268" r:id="rId8"/>
    <p:sldId id="337" r:id="rId9"/>
    <p:sldId id="338" r:id="rId10"/>
    <p:sldId id="339" r:id="rId11"/>
    <p:sldId id="340" r:id="rId12"/>
    <p:sldId id="341" r:id="rId13"/>
    <p:sldId id="328" r:id="rId14"/>
    <p:sldId id="329" r:id="rId15"/>
    <p:sldId id="330" r:id="rId16"/>
    <p:sldId id="331" r:id="rId17"/>
    <p:sldId id="332" r:id="rId18"/>
    <p:sldId id="333" r:id="rId19"/>
    <p:sldId id="342" r:id="rId20"/>
    <p:sldId id="343" r:id="rId21"/>
    <p:sldId id="322" r:id="rId22"/>
    <p:sldId id="267" r:id="rId23"/>
    <p:sldId id="323" r:id="rId24"/>
    <p:sldId id="334" r:id="rId25"/>
    <p:sldId id="273" r:id="rId26"/>
    <p:sldId id="283" r:id="rId27"/>
    <p:sldId id="352" r:id="rId28"/>
    <p:sldId id="348" r:id="rId29"/>
    <p:sldId id="349" r:id="rId30"/>
    <p:sldId id="350" r:id="rId31"/>
    <p:sldId id="351" r:id="rId32"/>
    <p:sldId id="284" r:id="rId33"/>
    <p:sldId id="262" r:id="rId34"/>
    <p:sldId id="285" r:id="rId35"/>
    <p:sldId id="286" r:id="rId36"/>
    <p:sldId id="263" r:id="rId37"/>
    <p:sldId id="269" r:id="rId38"/>
    <p:sldId id="287" r:id="rId39"/>
    <p:sldId id="288" r:id="rId40"/>
    <p:sldId id="289" r:id="rId41"/>
    <p:sldId id="290" r:id="rId42"/>
    <p:sldId id="344" r:id="rId43"/>
    <p:sldId id="292" r:id="rId44"/>
    <p:sldId id="293" r:id="rId45"/>
    <p:sldId id="294" r:id="rId46"/>
    <p:sldId id="306" r:id="rId47"/>
    <p:sldId id="295" r:id="rId48"/>
    <p:sldId id="296" r:id="rId49"/>
    <p:sldId id="291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45" r:id="rId59"/>
    <p:sldId id="347" r:id="rId60"/>
    <p:sldId id="34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2547"/>
  </p:normalViewPr>
  <p:slideViewPr>
    <p:cSldViewPr snapToGrid="0" snapToObjects="1">
      <p:cViewPr>
        <p:scale>
          <a:sx n="79" d="100"/>
          <a:sy n="79" d="100"/>
        </p:scale>
        <p:origin x="232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5/28/18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kovski.github.io/teaching/" TargetMode="External"/><Relationship Id="rId4" Type="http://schemas.openxmlformats.org/officeDocument/2006/relationships/hyperlink" Target="mailto:chapkovski@gmail.com" TargetMode="External"/><Relationship Id="rId5" Type="http://schemas.openxmlformats.org/officeDocument/2006/relationships/hyperlink" Target="https://groups.google.com/forum/#!forum/otree" TargetMode="External"/><Relationship Id="rId6" Type="http://schemas.openxmlformats.org/officeDocument/2006/relationships/hyperlink" Target="http://otree.readthedocs.org/" TargetMode="External"/><Relationship Id="rId7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127.0.0.1:8000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otree2018" TargetMode="External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00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ithub.com/" TargetMode="External"/><Relationship Id="rId3" Type="http://schemas.openxmlformats.org/officeDocument/2006/relationships/hyperlink" Target="http://rogerdudler.github.io/git-guide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University of Hamburg</a:t>
            </a:r>
          </a:p>
          <a:p>
            <a:r>
              <a:rPr lang="en-US" dirty="0" smtClean="0"/>
              <a:t>May 29-30, 2018</a:t>
            </a:r>
          </a:p>
          <a:p>
            <a:r>
              <a:rPr lang="en-US" dirty="0" smtClean="0"/>
              <a:t>Day 1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0357" y="212271"/>
            <a:ext cx="7701643" cy="643345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Models are responsible for storing  and processing data in the database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Anything that you need to be stored should be defined as a field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file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1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945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99495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75546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40331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65532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90732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38753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63953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89154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7380514" cy="6433458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Pages are responsible for retrieving and passing back data from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to templates and vice versa.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If you need to show something to a participant or to get his/her input, you need to state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pages.py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6955970" cy="6433458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Templates are just ordinary html files which get the info from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and show it to a participant.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As soon as a participant clicks ‘Next’ the data he enters is passed back to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session.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participant.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2129" y="571500"/>
            <a:ext cx="4822371" cy="5584371"/>
            <a:chOff x="702129" y="571500"/>
            <a:chExt cx="4822371" cy="5584371"/>
          </a:xfrm>
          <a:solidFill>
            <a:srgbClr val="000000">
              <a:alpha val="50196"/>
            </a:srgbClr>
          </a:solidFill>
        </p:grpSpPr>
        <p:sp>
          <p:nvSpPr>
            <p:cNvPr id="2" name="Rectangle 1"/>
            <p:cNvSpPr/>
            <p:nvPr/>
          </p:nvSpPr>
          <p:spPr>
            <a:xfrm>
              <a:off x="702129" y="571500"/>
              <a:ext cx="3918857" cy="5584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5643" y="587829"/>
              <a:ext cx="3918857" cy="4479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/>
          <p:cNvSpPr/>
          <p:nvPr/>
        </p:nvSpPr>
        <p:spPr>
          <a:xfrm>
            <a:off x="4327071" y="4898571"/>
            <a:ext cx="14859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6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27371" y="832757"/>
            <a:ext cx="5698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all players</a:t>
            </a:r>
            <a:r>
              <a:rPr lang="en-US" sz="50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round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Player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an element of 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127171" y="2073729"/>
            <a:ext cx="1665515" cy="8980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 participant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contains the info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about all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who he/she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‘owns’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502729" y="2090057"/>
            <a:ext cx="1143000" cy="351064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The group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particular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474101">
            <a:off x="3962538" y="2012625"/>
            <a:ext cx="2556424" cy="62048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029" y="21553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587" y="1676400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344" y="1289957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444" y="560613"/>
            <a:ext cx="4546181" cy="537210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56" y="1926772"/>
            <a:ext cx="9851571" cy="169817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platform to run interactive online experiments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written on Python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open source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based on Django framework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responsive </a:t>
            </a:r>
            <a:r>
              <a:rPr lang="mr-IN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can be run in mobile browsers, tablets etc.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439245"/>
              </p:ext>
            </p:extLst>
          </p:nvPr>
        </p:nvGraphicFramePr>
        <p:xfrm>
          <a:off x="0" y="3899353"/>
          <a:ext cx="12192000" cy="29392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84271"/>
                <a:gridCol w="7407729"/>
              </a:tblGrid>
              <a:tr h="54718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Materials and code for this workshop: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3"/>
                        </a:rPr>
                        <a:t>https://chapkovski.github.io/teaching/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30290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My e-mail: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4"/>
                        </a:rPr>
                        <a:t>chapkovski@gmail.com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34717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err="1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support group: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5"/>
                        </a:rPr>
                        <a:t>https://groups.google.com/forum/#!forum/otree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57044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documentation: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6"/>
                        </a:rPr>
                        <a:t>http://otree.readthedocs.org/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57044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general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coding help: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7"/>
                        </a:rPr>
                        <a:t>https://stackoverflow.com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5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5" y="3373665"/>
            <a:ext cx="4394200" cy="298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543" y="4223657"/>
            <a:ext cx="5359400" cy="213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6257" y="3461657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: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virtualenv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96677"/>
              </p:ext>
            </p:extLst>
          </p:nvPr>
        </p:nvGraphicFramePr>
        <p:xfrm>
          <a:off x="293912" y="1862666"/>
          <a:ext cx="1160961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808"/>
                <a:gridCol w="580480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Mac/Linux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Installing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python3 -m pip install --user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py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-m pip install --user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endParaRPr lang="en-US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Creating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python3 -m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py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-m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virtualenv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endParaRPr lang="en-US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Activating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source 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/bin/activate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.\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env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\Scripts\activate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Leaving the virtual environment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deactivate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7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create our first oTree 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>
            <a:noAutofit/>
          </a:bodyPr>
          <a:lstStyle/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Create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and/or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activate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virtualenv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install oTree: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pip install </a:t>
            </a:r>
            <a:r>
              <a:rPr lang="mr-IN" sz="20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U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Check version: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--version</a:t>
            </a: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startproject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my_first_project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cd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my_first_project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Font typeface="Arial"/>
              <a:buAutoNum type="arabicPeriod"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startapp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my_first_app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add app to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Font typeface="Arial"/>
              <a:buAutoNum type="arabicPeriod"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devserver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1157288" indent="-1157288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Helvetica Neue Thin" charset="0"/>
                <a:ea typeface="Helvetica Neue Thin" charset="0"/>
                <a:cs typeface="Helvetica Neue Thin" charset="0"/>
              </a:rPr>
              <a:t>go to: 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http://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127.0.0.1:8000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5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6857999"/>
          </a:xfrm>
          <a:solidFill>
            <a:schemeClr val="tx1"/>
          </a:solidFill>
        </p:spPr>
        <p:txBody>
          <a:bodyPr/>
          <a:lstStyle/>
          <a:p>
            <a:pPr marL="15875"/>
            <a:r>
              <a:rPr lang="en-US" dirty="0" smtClean="0"/>
              <a:t>Very brief introduction</a:t>
            </a:r>
            <a:endParaRPr lang="en-US" dirty="0"/>
          </a:p>
        </p:txBody>
      </p:sp>
      <p:pic>
        <p:nvPicPr>
          <p:cNvPr id="4" name="Picture 2" descr="ythonâ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87" y="2122716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9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Structure of oTree 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r>
              <a:rPr lang="en-US" dirty="0" smtClean="0"/>
              <a:t> classes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Constants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Player, Group,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App definition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5972174" y="2243138"/>
            <a:ext cx="5786437" cy="714376"/>
          </a:xfrm>
          <a:prstGeom prst="wedgeRectCallout">
            <a:avLst>
              <a:gd name="adj1" fmla="val -82594"/>
              <a:gd name="adj2" fmla="val -671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Displaying logic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388009" y="3484110"/>
            <a:ext cx="5786437" cy="714376"/>
          </a:xfrm>
          <a:prstGeom prst="wedgeRectCallout">
            <a:avLst>
              <a:gd name="adj1" fmla="val -83158"/>
              <a:gd name="adj2" fmla="val -2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Data processing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processing: first intro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Models: where the data is stored (Player, Group, </a:t>
            </a:r>
            <a:r>
              <a:rPr lang="en-US" dirty="0" err="1" smtClean="0"/>
              <a:t>Subsession</a:t>
            </a:r>
            <a:r>
              <a:rPr lang="en-US" dirty="0" smtClean="0"/>
              <a:t> models)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Field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doc, </a:t>
            </a:r>
            <a:r>
              <a:rPr lang="en-US" dirty="0" err="1" smtClean="0"/>
              <a:t>verbose_name</a:t>
            </a:r>
            <a:r>
              <a:rPr lang="en-US" dirty="0" smtClean="0"/>
              <a:t>, max, min, choices and other field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Page creation:</a:t>
            </a:r>
          </a:p>
          <a:p>
            <a:pPr lvl="1"/>
            <a:r>
              <a:rPr lang="en-US" dirty="0" smtClean="0"/>
              <a:t>class definition</a:t>
            </a:r>
          </a:p>
          <a:p>
            <a:pPr lvl="1"/>
            <a:r>
              <a:rPr lang="en-US" dirty="0" smtClean="0"/>
              <a:t>template</a:t>
            </a:r>
          </a:p>
          <a:p>
            <a:r>
              <a:rPr lang="en-US" dirty="0" smtClean="0"/>
              <a:t>When/if/for whom it is shown:</a:t>
            </a:r>
          </a:p>
          <a:p>
            <a:pPr lvl="1"/>
            <a:r>
              <a:rPr lang="en-US" dirty="0" smtClean="0"/>
              <a:t>position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/>
              <a:t> method</a:t>
            </a:r>
            <a:endParaRPr lang="ru-RU" dirty="0" smtClean="0"/>
          </a:p>
          <a:p>
            <a:r>
              <a:rPr lang="en-US" dirty="0" smtClean="0"/>
              <a:t>What is shown: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What to do next: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dirty="0" smtClean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855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oTree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0" lv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‘player’</a:t>
            </a:r>
          </a:p>
          <a:p>
            <a:pPr marL="0" lv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[‘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my_field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’]</a:t>
            </a:r>
          </a:p>
          <a:p>
            <a:pPr marL="0" lv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5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form(s) on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01625" indent="0" algn="ctr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fieldform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player.my_field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label= ‘Enter something’ %}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301625" indent="0">
              <a:buNone/>
            </a:pPr>
            <a:endParaRPr lang="en-US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 algn="ctr">
              <a:buNone/>
            </a:pPr>
            <a:r>
              <a:rPr lang="en-US" sz="3600" dirty="0" smtClean="0">
                <a:latin typeface="Helvetica Neue Thin" charset="0"/>
                <a:ea typeface="Helvetica Neue Thin" charset="0"/>
                <a:cs typeface="Helvetica Neue Thin" charset="0"/>
              </a:rPr>
              <a:t>OR: </a:t>
            </a:r>
            <a:endParaRPr lang="en-US" sz="36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field in form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field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endfor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%}</a:t>
            </a:r>
          </a:p>
          <a:p>
            <a:pPr marL="298450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301625" indent="0" algn="ctr">
              <a:buNone/>
            </a:pPr>
            <a:r>
              <a:rPr lang="en-US" sz="3600" dirty="0">
                <a:latin typeface="Helvetica Neue Thin" charset="0"/>
                <a:ea typeface="Helvetica Neue Thin" charset="0"/>
                <a:cs typeface="Helvetica Neue Thin" charset="0"/>
              </a:rPr>
              <a:t>OR: </a:t>
            </a:r>
          </a:p>
          <a:p>
            <a:pPr marL="15875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form }}</a:t>
            </a:r>
          </a:p>
        </p:txBody>
      </p:sp>
    </p:spTree>
    <p:extLst>
      <p:ext uri="{BB962C8B-B14F-4D97-AF65-F5344CB8AC3E}">
        <p14:creationId xmlns:p14="http://schemas.microsoft.com/office/powerpoint/2010/main" val="1008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Loop through any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1625" indent="0">
              <a:buNone/>
            </a:pP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in pages</a:t>
            </a:r>
          </a:p>
          <a:p>
            <a:pPr marL="301625" indent="0">
              <a:buNone/>
            </a:pPr>
            <a:endParaRPr lang="en-US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endParaRPr lang="en-US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endParaRPr lang="en-US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>
              <a:buNone/>
            </a:pPr>
            <a:r>
              <a:rPr lang="en-US" dirty="0" smtClean="0">
                <a:latin typeface="Helvetica Neue Thin" charset="0"/>
                <a:ea typeface="Helvetica Neue Thin" charset="0"/>
                <a:cs typeface="Helvetica Neue Thin" charset="0"/>
              </a:rPr>
              <a:t>in template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47" y="2519613"/>
            <a:ext cx="8379060" cy="1298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97" y="4431631"/>
            <a:ext cx="7717924" cy="227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56" y="3053443"/>
            <a:ext cx="9851571" cy="225810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link to follow: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5000" dirty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http://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bit.ly/otree2018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set of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Page class:</a:t>
            </a:r>
          </a:p>
          <a:p>
            <a:r>
              <a:rPr lang="en-US" dirty="0" smtClean="0"/>
              <a:t>class </a:t>
            </a:r>
            <a:r>
              <a:rPr lang="en-US" dirty="0" err="1" smtClean="0"/>
              <a:t>MyPage</a:t>
            </a:r>
            <a:r>
              <a:rPr lang="en-US" dirty="0" smtClean="0"/>
              <a:t>(Page):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get_form_fields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self.player.treatment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== ‘A’:</a:t>
            </a:r>
          </a:p>
          <a:p>
            <a:pPr marL="914400" lvl="2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return [‘a’, ‘b’]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  return [‘c’, ‘d’]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6091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min/max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a field </a:t>
            </a:r>
            <a:r>
              <a:rPr lang="en-US" i="1" dirty="0" smtClean="0"/>
              <a:t>donation; </a:t>
            </a:r>
            <a:r>
              <a:rPr lang="en-US" dirty="0" smtClean="0"/>
              <a:t>different </a:t>
            </a:r>
            <a:r>
              <a:rPr lang="en-US" i="1" dirty="0" smtClean="0"/>
              <a:t>endowments</a:t>
            </a:r>
            <a:endParaRPr lang="en-US" dirty="0" smtClean="0"/>
          </a:p>
          <a:p>
            <a:r>
              <a:rPr lang="en-US" dirty="0" smtClean="0"/>
              <a:t>in Page class:</a:t>
            </a:r>
          </a:p>
          <a:p>
            <a:pPr marL="131762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donation_max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(self):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return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self.player.endowment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Methods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smtClean="0"/>
              <a:t>BEFORE page is shown: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is_displayed</a:t>
            </a:r>
            <a:r>
              <a:rPr lang="en-US" dirty="0" smtClean="0"/>
              <a:t> </a:t>
            </a:r>
            <a:r>
              <a:rPr lang="en-US" i="1" dirty="0" smtClean="0"/>
              <a:t>(should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i="1" dirty="0" smtClean="0"/>
              <a:t> if page is to be shown)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vars_for_template</a:t>
            </a:r>
            <a:endParaRPr lang="en-US" dirty="0" smtClean="0"/>
          </a:p>
          <a:p>
            <a:pPr lvl="0">
              <a:lnSpc>
                <a:spcPct val="150000"/>
              </a:lnSpc>
            </a:pPr>
            <a:r>
              <a:rPr lang="en-US" dirty="0" smtClean="0"/>
              <a:t>AFTER page is shown: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before_next_page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8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Typical blueprint of a game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mtClean="0"/>
              <a:t>How many players?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Do they interact in the real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How many rounds?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Do players have different roles?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What are the main stages within each round?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When and how payoffs are calculated?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What kind of information a player needs from other players?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What kind of external (preexisting) information is needed?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How treatments change the game flow?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2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workflow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Compile the blueprint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Write the code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Test it locally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Push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/>
              <a:t> repo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Push it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Share it with me 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chapkovski@gmail.com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8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game: description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player has an endowment. </a:t>
            </a:r>
          </a:p>
          <a:p>
            <a:r>
              <a:rPr lang="en-US" dirty="0" smtClean="0"/>
              <a:t>Random number is generated within certain limits</a:t>
            </a:r>
          </a:p>
          <a:p>
            <a:r>
              <a:rPr lang="en-US" dirty="0" smtClean="0"/>
              <a:t>A player has to guess. The closer is the guess to a real number the larger is the profit. </a:t>
            </a:r>
          </a:p>
          <a:p>
            <a:r>
              <a:rPr lang="en-US" dirty="0" smtClean="0"/>
              <a:t>Two fields: what is guessed, and a player’s decision</a:t>
            </a:r>
          </a:p>
          <a:p>
            <a:r>
              <a:rPr lang="en-US" dirty="0" smtClean="0"/>
              <a:t>Three screens:</a:t>
            </a:r>
          </a:p>
          <a:p>
            <a:pPr lvl="1"/>
            <a:r>
              <a:rPr lang="en-US" dirty="0" smtClean="0"/>
              <a:t>Intro: instructions</a:t>
            </a:r>
          </a:p>
          <a:p>
            <a:pPr lvl="1"/>
            <a:r>
              <a:rPr lang="en-US" dirty="0" smtClean="0"/>
              <a:t>Decision with instructions</a:t>
            </a:r>
          </a:p>
          <a:p>
            <a:pPr lvl="1"/>
            <a:r>
              <a:rPr lang="en-US" dirty="0" smtClean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blueprint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blueprint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1 player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interaction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1 round</a:t>
            </a:r>
            <a:r>
              <a:rPr lang="ru-RU" dirty="0" smtClean="0"/>
              <a:t> (</a:t>
            </a:r>
            <a:r>
              <a:rPr lang="en-US" dirty="0" smtClean="0"/>
              <a:t>or more)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roles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Generating random number, letting player to guess, show them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the guess is made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info is needed from others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Pre-generated random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 treatments</a:t>
            </a:r>
          </a:p>
        </p:txBody>
      </p:sp>
    </p:spTree>
    <p:extLst>
      <p:ext uri="{BB962C8B-B14F-4D97-AF65-F5344CB8AC3E}">
        <p14:creationId xmlns:p14="http://schemas.microsoft.com/office/powerpoint/2010/main" val="9280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screen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954"/>
            <a:ext cx="10515600" cy="4351338"/>
          </a:xfrm>
        </p:spPr>
        <p:txBody>
          <a:bodyPr/>
          <a:lstStyle/>
          <a:p>
            <a:r>
              <a:rPr lang="en-US" dirty="0" smtClean="0"/>
              <a:t>Guess random number game</a:t>
            </a:r>
          </a:p>
          <a:p>
            <a:r>
              <a:rPr lang="en-US" dirty="0" smtClean="0"/>
              <a:t>Ultimatum game</a:t>
            </a:r>
          </a:p>
          <a:p>
            <a:r>
              <a:rPr lang="en-US" dirty="0" smtClean="0"/>
              <a:t>Public good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0157" cy="4428218"/>
          </a:xfrm>
        </p:spPr>
        <p:txBody>
          <a:bodyPr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Constants: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game parameters that stay the same for all players</a:t>
            </a:r>
          </a:p>
          <a:p>
            <a:pPr fontAlgn="base">
              <a:lnSpc>
                <a:spcPct val="150000"/>
              </a:lnSpc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parameters that stay the same for all participants in specific round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data/parameters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that stay the same for all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members of one group in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specific round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Player: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data/parameters that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are unique for each player in a specific round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3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fields:</a:t>
            </a: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fontAlgn="base"/>
            <a:r>
              <a:rPr lang="en-US" dirty="0" smtClean="0"/>
              <a:t>Options:</a:t>
            </a:r>
          </a:p>
          <a:p>
            <a:pPr marL="0" indent="0" fontAlgn="base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max=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min=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44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page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(Page):</a:t>
            </a:r>
          </a:p>
          <a:p>
            <a:pPr marL="457200" lvl="1" indent="0" fontAlgn="base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pass</a:t>
            </a:r>
          </a:p>
          <a:p>
            <a:pPr fontAlgn="base"/>
            <a:r>
              <a:rPr lang="en-US" dirty="0" err="1" smtClean="0"/>
              <a:t>Page_sequence</a:t>
            </a:r>
            <a:endParaRPr lang="en-US" dirty="0" smtClean="0"/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Page_sequence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fontAlgn="base"/>
            <a:r>
              <a:rPr lang="en-US" dirty="0" smtClean="0"/>
              <a:t>By default name of the template should correspond to the page name!</a:t>
            </a:r>
            <a:endParaRPr lang="en-US" dirty="0"/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50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Built-in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Built-in functions of pages:</a:t>
            </a:r>
          </a:p>
          <a:p>
            <a:pPr fontAlgn="base"/>
            <a:r>
              <a:rPr lang="en-US" dirty="0" smtClean="0"/>
              <a:t>”Normal” page: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s_displayed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(True/False)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vars_for_template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{‘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4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 -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static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title %}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TITLE HERE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YOUR CONTENT HERE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7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Templates: using variables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template you can access variables defined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of the specific page: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marL="0" indent="0">
              <a:buNone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You can also use lists and dictionaries</a:t>
            </a:r>
          </a:p>
          <a:p>
            <a:r>
              <a:rPr lang="en-US" dirty="0" smtClean="0"/>
              <a:t>You can also access any variable in Constants, Player, Group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player.payoff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5238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Guess game -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 include another file (for example instructions):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include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path_to_file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name_of_file.html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to make ‘Next button’: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7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Intro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game: Models. Result: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Please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insert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{} to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{}".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,),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of the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What kind of ‘basic’ behavioral games are widely used?</a:t>
            </a:r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12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r>
              <a:rPr lang="en-US" dirty="0" smtClean="0"/>
              <a:t>: Constants: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endowment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minguess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maxguess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/>
              <a:t>Intro.html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block content %}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to refer to the constant: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Constants.endowment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lvl="1"/>
            <a:r>
              <a:rPr lang="en-US" dirty="0" smtClean="0"/>
              <a:t>Case sensitive!</a:t>
            </a:r>
          </a:p>
          <a:p>
            <a:pPr lvl="1"/>
            <a:r>
              <a:rPr lang="en-US" dirty="0" smtClean="0"/>
              <a:t>No calculations! It is not Python!</a:t>
            </a:r>
          </a:p>
        </p:txBody>
      </p:sp>
    </p:spTree>
    <p:extLst>
      <p:ext uri="{BB962C8B-B14F-4D97-AF65-F5344CB8AC3E}">
        <p14:creationId xmlns:p14="http://schemas.microsoft.com/office/powerpoint/2010/main" val="110544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Results: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8570" y="1849709"/>
            <a:ext cx="9443359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otree_tags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title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%}Instructions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include 'guess/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77786" y="4294414"/>
            <a:ext cx="7625443" cy="6041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03229" y="4242549"/>
            <a:ext cx="197575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WHY?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054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0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r>
              <a:rPr lang="en-US" dirty="0" smtClean="0"/>
              <a:t>. How to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6818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dirty="0" smtClean="0"/>
              <a:t>Referring to models. field in </a:t>
            </a:r>
            <a:r>
              <a:rPr lang="en-US" dirty="0" err="1" smtClean="0"/>
              <a:t>views.py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form_model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‘player’</a:t>
            </a: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form_fields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['guess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pPr marL="81280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/>
              <a:t>referring to a field in a template: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player.guess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 OR {{form}}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Generating random number:</a:t>
            </a:r>
          </a:p>
          <a:p>
            <a:pPr marL="0" indent="0" fontAlgn="base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Intro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976313" indent="0" fontAlgn="base">
              <a:buNone/>
            </a:pPr>
            <a:r>
              <a:rPr lang="en-US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5257800" indent="-3532188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1725613" indent="0" fontAlgn="base">
              <a:buNone/>
            </a:pPr>
            <a:r>
              <a:rPr lang="en-US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5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Views.Resuts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Views.Resuts.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views.py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: Decision page: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(Page):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862013" indent="0">
              <a:buNone/>
            </a:pPr>
            <a:r>
              <a:rPr lang="en-US" sz="22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862013" indent="0">
              <a:buNone/>
            </a:pPr>
            <a:r>
              <a:rPr lang="en-US" sz="2200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1611313" indent="0">
              <a:buNone/>
            </a:pPr>
            <a:r>
              <a:rPr lang="en-US" sz="2200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1611313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models.py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 :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mr-IN" sz="2200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1382713" fontAlgn="base">
              <a:buNone/>
            </a:pP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.diff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abs(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.guess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3435350" indent="-3435350" fontAlgn="base">
              <a:buNone/>
            </a:pP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.payoff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Constants.endowment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.diff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6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devserver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 smtClean="0"/>
              <a:t>go to: </a:t>
            </a:r>
            <a:r>
              <a:rPr lang="en-US" dirty="0" smtClean="0">
                <a:hlinkClick r:id="rId2"/>
              </a:rPr>
              <a:t>http://127.0.0.1:8000</a:t>
            </a:r>
            <a:r>
              <a:rPr lang="en-US" dirty="0" smtClean="0"/>
              <a:t> 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3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Write the code</a:t>
            </a:r>
          </a:p>
          <a:p>
            <a:pPr fontAlgn="base"/>
            <a:r>
              <a:rPr lang="en-US" dirty="0" smtClean="0"/>
              <a:t>Push it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fontAlgn="base"/>
            <a:r>
              <a:rPr lang="en-US" dirty="0" smtClean="0"/>
              <a:t>Deploy it to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1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GIT: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Go to your project folder in terminal/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cmd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/bash</a:t>
            </a:r>
            <a:r>
              <a:rPr lang="mr-IN" dirty="0" smtClean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init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commit 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 ‘Commit message’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a 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git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repository in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www.github.com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add remote origin LINK_TO_GIT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push origin master --set-upstream</a:t>
            </a:r>
          </a:p>
          <a:p>
            <a:pPr marL="0" indent="0" algn="ctr">
              <a:buNone/>
            </a:pPr>
            <a:r>
              <a:rPr lang="en-US" dirty="0" smtClean="0"/>
              <a:t>More </a:t>
            </a:r>
            <a:r>
              <a:rPr lang="en-US" dirty="0"/>
              <a:t>info: </a:t>
            </a:r>
            <a:r>
              <a:rPr lang="en-US" dirty="0">
                <a:hlinkClick r:id="rId3"/>
              </a:rPr>
              <a:t>http://rogerdudler.github.io/git-guide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4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GIT: pushing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Go to your project folder in terminal/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cmd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/bash</a:t>
            </a:r>
            <a:r>
              <a:rPr lang="mr-IN" dirty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commit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 ‘Commit message’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push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1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What kind of ‘basic’ behavioral games are widely used?</a:t>
            </a:r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Dictator Game</a:t>
            </a:r>
          </a:p>
          <a:p>
            <a:r>
              <a:rPr lang="en-US" smtClean="0"/>
              <a:t>Trust (Investment) game</a:t>
            </a:r>
          </a:p>
          <a:p>
            <a:r>
              <a:rPr lang="en-US" smtClean="0"/>
              <a:t>Prisoner’s Dilemma</a:t>
            </a:r>
          </a:p>
          <a:p>
            <a:r>
              <a:rPr lang="en-US" smtClean="0"/>
              <a:t>Public good game (PGG)</a:t>
            </a:r>
          </a:p>
          <a:p>
            <a:r>
              <a:rPr lang="en-US" smtClean="0"/>
              <a:t>PGG with punishment (Fehr and </a:t>
            </a:r>
            <a:r>
              <a:rPr lang="en-US" err="1" smtClean="0"/>
              <a:t>Gächter</a:t>
            </a:r>
            <a:r>
              <a:rPr lang="en-US" smtClean="0"/>
              <a:t>)</a:t>
            </a:r>
          </a:p>
          <a:p>
            <a:r>
              <a:rPr lang="en-US" smtClean="0"/>
              <a:t>Beauty contest (Guess 2/3)</a:t>
            </a:r>
          </a:p>
          <a:p>
            <a:r>
              <a:rPr lang="en-US" smtClean="0"/>
              <a:t>Real effort tasks</a:t>
            </a:r>
          </a:p>
          <a:p>
            <a:r>
              <a:rPr lang="en-US" smtClean="0"/>
              <a:t>Principal-agent dilemma</a:t>
            </a:r>
          </a:p>
        </p:txBody>
      </p:sp>
    </p:spTree>
    <p:extLst>
      <p:ext uri="{BB962C8B-B14F-4D97-AF65-F5344CB8AC3E}">
        <p14:creationId xmlns:p14="http://schemas.microsoft.com/office/powerpoint/2010/main" val="124912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Heroku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</a:t>
            </a:r>
            <a:r>
              <a:rPr lang="en-US" sz="25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git</a:t>
            </a: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 first!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create APP_NAME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addons:create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heroku-redis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push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master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run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resetdb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5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93" y="4245429"/>
            <a:ext cx="5794707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269671" y="734786"/>
            <a:ext cx="7331529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Our main goal: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Show something to the participant.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Get his/her reaction on it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273628" y="4816928"/>
            <a:ext cx="9111343" cy="1208633"/>
          </a:xfrm>
          <a:custGeom>
            <a:avLst/>
            <a:gdLst>
              <a:gd name="connsiteX0" fmla="*/ 0 w 9111343"/>
              <a:gd name="connsiteY0" fmla="*/ 0 h 1208633"/>
              <a:gd name="connsiteX1" fmla="*/ 3216729 w 9111343"/>
              <a:gd name="connsiteY1" fmla="*/ 1208314 h 1208633"/>
              <a:gd name="connsiteX2" fmla="*/ 9111343 w 9111343"/>
              <a:gd name="connsiteY2" fmla="*/ 130629 h 120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11343" h="1208633">
                <a:moveTo>
                  <a:pt x="0" y="0"/>
                </a:moveTo>
                <a:cubicBezTo>
                  <a:pt x="849086" y="593271"/>
                  <a:pt x="1698172" y="1186543"/>
                  <a:pt x="3216729" y="1208314"/>
                </a:cubicBezTo>
                <a:cubicBezTo>
                  <a:pt x="4735286" y="1230085"/>
                  <a:pt x="9111343" y="130629"/>
                  <a:pt x="9111343" y="130629"/>
                </a:cubicBezTo>
              </a:path>
            </a:pathLst>
          </a:custGeom>
          <a:noFill/>
          <a:ln w="1270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356509"/>
            <a:ext cx="5652156" cy="62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7779</TotalTime>
  <Words>1528</Words>
  <Application>Microsoft Macintosh PowerPoint</Application>
  <PresentationFormat>Widescreen</PresentationFormat>
  <Paragraphs>366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Aleo</vt:lpstr>
      <vt:lpstr>Calibri</vt:lpstr>
      <vt:lpstr>Consolas</vt:lpstr>
      <vt:lpstr>Courier</vt:lpstr>
      <vt:lpstr>Futura Medium</vt:lpstr>
      <vt:lpstr>Helvetica Neue</vt:lpstr>
      <vt:lpstr>Helvetica Neue Light</vt:lpstr>
      <vt:lpstr>Helvetica Neue Medium</vt:lpstr>
      <vt:lpstr>Helvetica Neue Thin</vt:lpstr>
      <vt:lpstr>Lucida Console</vt:lpstr>
      <vt:lpstr>Arial</vt:lpstr>
      <vt:lpstr>Office Theme</vt:lpstr>
      <vt:lpstr>oTree workshop</vt:lpstr>
      <vt:lpstr>oTree</vt:lpstr>
      <vt:lpstr>oTree</vt:lpstr>
      <vt:lpstr>Outline</vt:lpstr>
      <vt:lpstr>What kind of ‘basic’ behavioral games are widely used?</vt:lpstr>
      <vt:lpstr>What kind of ‘basic’ behavioral games are widely used?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virtualenv</vt:lpstr>
      <vt:lpstr>Let’s create our first oTree app</vt:lpstr>
      <vt:lpstr>Very brief introduction</vt:lpstr>
      <vt:lpstr>Structure of oTree app</vt:lpstr>
      <vt:lpstr>Data processing: first intro</vt:lpstr>
      <vt:lpstr>Anatomy of an oTree Page</vt:lpstr>
      <vt:lpstr>Anatomy of an oTree Page</vt:lpstr>
      <vt:lpstr>Field form(s) on a template</vt:lpstr>
      <vt:lpstr>Loop through any lists</vt:lpstr>
      <vt:lpstr>Dynamic set of forms</vt:lpstr>
      <vt:lpstr>Dynamic min/max</vt:lpstr>
      <vt:lpstr>Methods of an oTree Page</vt:lpstr>
      <vt:lpstr>Typical blueprint of a game</vt:lpstr>
      <vt:lpstr>Our workflow </vt:lpstr>
      <vt:lpstr>Guess game: description</vt:lpstr>
      <vt:lpstr>Guess game - blueprint</vt:lpstr>
      <vt:lpstr>Guess game - blueprint</vt:lpstr>
      <vt:lpstr>Guess game: screen 1</vt:lpstr>
      <vt:lpstr>Guess game: screen 2</vt:lpstr>
      <vt:lpstr>Guess game: screen 3</vt:lpstr>
      <vt:lpstr>Models</vt:lpstr>
      <vt:lpstr>Guess game - Models</vt:lpstr>
      <vt:lpstr>Guess game: Views</vt:lpstr>
      <vt:lpstr>Guess game: Views. Built-in functions</vt:lpstr>
      <vt:lpstr>Guess game - Templates</vt:lpstr>
      <vt:lpstr>Templates: using variables</vt:lpstr>
      <vt:lpstr>Guess game - Templates</vt:lpstr>
      <vt:lpstr>Guess game: Views. Intro</vt:lpstr>
      <vt:lpstr>Guess game: Models. Result:</vt:lpstr>
      <vt:lpstr>Intro: How to do it?</vt:lpstr>
      <vt:lpstr>Intro: Results:</vt:lpstr>
      <vt:lpstr>Views.Decision</vt:lpstr>
      <vt:lpstr>Views.Decision. How to do it?</vt:lpstr>
      <vt:lpstr>Views.Resuts</vt:lpstr>
      <vt:lpstr>Views.Resuts. How to do it?</vt:lpstr>
      <vt:lpstr>Running the app</vt:lpstr>
      <vt:lpstr>Guess game</vt:lpstr>
      <vt:lpstr>GIT: creation</vt:lpstr>
      <vt:lpstr>GIT: pushing update</vt:lpstr>
      <vt:lpstr>Heroku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93</cp:revision>
  <cp:lastPrinted>2018-05-22T07:03:01Z</cp:lastPrinted>
  <dcterms:created xsi:type="dcterms:W3CDTF">2018-05-14T20:05:36Z</dcterms:created>
  <dcterms:modified xsi:type="dcterms:W3CDTF">2018-05-28T22:02:10Z</dcterms:modified>
</cp:coreProperties>
</file>